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peg" Extension="mp3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League Spartan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32" Target="slides/slide18.xml" Type="http://schemas.openxmlformats.org/officeDocument/2006/relationships/slide"/><Relationship Id="rId33" Target="slides/slide19.xml" Type="http://schemas.openxmlformats.org/officeDocument/2006/relationships/slide"/><Relationship Id="rId34" Target="slides/slide20.xml" Type="http://schemas.openxmlformats.org/officeDocument/2006/relationships/slide"/><Relationship Id="rId35" Target="slides/slide21.xml" Type="http://schemas.openxmlformats.org/officeDocument/2006/relationships/slide"/><Relationship Id="rId36" Target="slides/slide22.xml" Type="http://schemas.openxmlformats.org/officeDocument/2006/relationships/slide"/><Relationship Id="rId37" Target="slides/slide23.xml" Type="http://schemas.openxmlformats.org/officeDocument/2006/relationships/slide"/><Relationship Id="rId38" Target="slides/slide2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FZZL1xqPo.mp4" Type="http://schemas.openxmlformats.org/officeDocument/2006/relationships/video"/><Relationship Id="rId4" Target="../media/VAFZZL1xqPo.mp4" Type="http://schemas.microsoft.com/office/2007/relationships/media"/><Relationship Id="rId5" Target="../media/image23.svg" Type="http://schemas.openxmlformats.org/officeDocument/2006/relationships/image"/><Relationship Id="rId6" Target="../media/aAFZZTwNCxs.mp3" Type="http://schemas.microsoft.com/office/2007/relationships/media"/><Relationship Id="rId7" Target="../media/aAFZZTwNCxs.mp3" Type="http://schemas.openxmlformats.org/officeDocument/2006/relationships/audio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8.jpeg" Type="http://schemas.openxmlformats.org/officeDocument/2006/relationships/image"/><Relationship Id="rId8" Target="../media/VADqB3t3Egs.mp4" Type="http://schemas.openxmlformats.org/officeDocument/2006/relationships/video"/><Relationship Id="rId9" Target="../media/VADqB3t3Egs.mp4" Type="http://schemas.microsoft.com/office/2007/relationships/media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2.jpeg" Type="http://schemas.openxmlformats.org/officeDocument/2006/relationships/image"/><Relationship Id="rId3" Target="../media/VAEMsHb9Oc4.mp4" Type="http://schemas.openxmlformats.org/officeDocument/2006/relationships/video"/><Relationship Id="rId4" Target="../media/VAEMsHb9Oc4.mp4" Type="http://schemas.microsoft.com/office/2007/relationships/media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8.jpeg" Type="http://schemas.openxmlformats.org/officeDocument/2006/relationships/image"/><Relationship Id="rId8" Target="../media/VADqB3t3Egs.mp4" Type="http://schemas.openxmlformats.org/officeDocument/2006/relationships/video"/><Relationship Id="rId9" Target="../media/VADqB3t3Egs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657" t="0" r="657" b="0"/>
          <a:stretch>
            <a:fillRect/>
          </a:stretch>
        </p:blipFill>
        <p:spPr>
          <a:xfrm flipH="false" flipV="false" rot="0">
            <a:off x="0" y="-244894"/>
            <a:ext cx="18288000" cy="10424160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>
                  <p14:trim st="0.0000"/>
                  <p14:fade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66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cmd cmd="playFrom(0.0)">
              <p:cBhvr>
                <p:cTn/>
                <p:tgtEl>
                  <p:spTgt spid="3"/>
                </p:tgtEl>
              </p:cBhvr>
            </p:cmd>
            <p:audio>
              <p:cMediaNode mute="true" vol="100000" showWhenStopped="false">
                <p:cTn repeatCount="indefinite"/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686117" y="1678554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58917" y="7890226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5567" y="3232150"/>
            <a:ext cx="16249317" cy="367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League Spartan"/>
              </a:rPr>
              <a:t>WHAT IS </a:t>
            </a:r>
          </a:p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League Spartan"/>
              </a:rPr>
              <a:t>AUTOMATING PRODUCT MIGRATION TESTING?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852037" y="66959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90757" y="889919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87961" y="2436607"/>
            <a:ext cx="8156363" cy="5413786"/>
          </a:xfrm>
          <a:custGeom>
            <a:avLst/>
            <a:gdLst/>
            <a:ahLst/>
            <a:cxnLst/>
            <a:rect r="r" b="b" t="t" l="l"/>
            <a:pathLst>
              <a:path h="5413786" w="8156363">
                <a:moveTo>
                  <a:pt x="0" y="0"/>
                </a:moveTo>
                <a:lnTo>
                  <a:pt x="8156363" y="0"/>
                </a:lnTo>
                <a:lnTo>
                  <a:pt x="8156363" y="5413786"/>
                </a:lnTo>
                <a:lnTo>
                  <a:pt x="0" y="54137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4666" y="2436607"/>
            <a:ext cx="7832003" cy="5218072"/>
          </a:xfrm>
          <a:custGeom>
            <a:avLst/>
            <a:gdLst/>
            <a:ahLst/>
            <a:cxnLst/>
            <a:rect r="r" b="b" t="t" l="l"/>
            <a:pathLst>
              <a:path h="5218072" w="7832003">
                <a:moveTo>
                  <a:pt x="0" y="0"/>
                </a:moveTo>
                <a:lnTo>
                  <a:pt x="7832003" y="0"/>
                </a:lnTo>
                <a:lnTo>
                  <a:pt x="7832003" y="5218072"/>
                </a:lnTo>
                <a:lnTo>
                  <a:pt x="0" y="52180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974528" y="8054975"/>
            <a:ext cx="9911178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League Spartan"/>
              </a:rPr>
              <a:t>APARTMENT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35168" y="8226090"/>
            <a:ext cx="9911178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League Spartan"/>
              </a:rPr>
              <a:t>MANSION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686117" y="1678554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58917" y="7890226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23753" y="2467743"/>
            <a:ext cx="8680917" cy="5781593"/>
          </a:xfrm>
          <a:custGeom>
            <a:avLst/>
            <a:gdLst/>
            <a:ahLst/>
            <a:cxnLst/>
            <a:rect r="r" b="b" t="t" l="l"/>
            <a:pathLst>
              <a:path h="5781593" w="8680917">
                <a:moveTo>
                  <a:pt x="0" y="0"/>
                </a:moveTo>
                <a:lnTo>
                  <a:pt x="8680917" y="0"/>
                </a:lnTo>
                <a:lnTo>
                  <a:pt x="8680917" y="5781593"/>
                </a:lnTo>
                <a:lnTo>
                  <a:pt x="0" y="57815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686117" y="1678554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58917" y="7890226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77012" y="2283538"/>
            <a:ext cx="8957496" cy="5965798"/>
          </a:xfrm>
          <a:custGeom>
            <a:avLst/>
            <a:gdLst/>
            <a:ahLst/>
            <a:cxnLst/>
            <a:rect r="r" b="b" t="t" l="l"/>
            <a:pathLst>
              <a:path h="5965798" w="8957496">
                <a:moveTo>
                  <a:pt x="0" y="0"/>
                </a:moveTo>
                <a:lnTo>
                  <a:pt x="8957497" y="0"/>
                </a:lnTo>
                <a:lnTo>
                  <a:pt x="8957497" y="5965798"/>
                </a:lnTo>
                <a:lnTo>
                  <a:pt x="0" y="59657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07691" y="8585200"/>
            <a:ext cx="11072617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League Spartan"/>
              </a:rPr>
              <a:t>MIGGY THE MIGRATOR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744139" y="31048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58021" y="925830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13394" y="904875"/>
            <a:ext cx="16045010" cy="215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FFFFFF"/>
                </a:solidFill>
                <a:latin typeface="League Spartan"/>
              </a:rPr>
              <a:t>AUTOMATED MIGRATION TESTING PROCESS</a:t>
            </a:r>
          </a:p>
        </p:txBody>
      </p:sp>
      <p:grpSp>
        <p:nvGrpSpPr>
          <p:cNvPr name="Group 6" id="6"/>
          <p:cNvGrpSpPr/>
          <p:nvPr/>
        </p:nvGrpSpPr>
        <p:grpSpPr>
          <a:xfrm rot="-5400000">
            <a:off x="15548314" y="3609581"/>
            <a:ext cx="3421973" cy="1695156"/>
            <a:chOff x="0" y="0"/>
            <a:chExt cx="653128" cy="3235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3128" cy="323543"/>
            </a:xfrm>
            <a:custGeom>
              <a:avLst/>
              <a:gdLst/>
              <a:ahLst/>
              <a:cxnLst/>
              <a:rect r="r" b="b" t="t" l="l"/>
              <a:pathLst>
                <a:path h="323543" w="653128">
                  <a:moveTo>
                    <a:pt x="217827" y="304474"/>
                  </a:moveTo>
                  <a:cubicBezTo>
                    <a:pt x="251311" y="315987"/>
                    <a:pt x="289378" y="323543"/>
                    <a:pt x="326740" y="323543"/>
                  </a:cubicBezTo>
                  <a:cubicBezTo>
                    <a:pt x="364103" y="323543"/>
                    <a:pt x="400055" y="317066"/>
                    <a:pt x="433186" y="305552"/>
                  </a:cubicBezTo>
                  <a:cubicBezTo>
                    <a:pt x="433892" y="305192"/>
                    <a:pt x="434596" y="305192"/>
                    <a:pt x="435301" y="304833"/>
                  </a:cubicBezTo>
                  <a:cubicBezTo>
                    <a:pt x="559723" y="258778"/>
                    <a:pt x="651366" y="137164"/>
                    <a:pt x="653128" y="5908"/>
                  </a:cubicBezTo>
                  <a:lnTo>
                    <a:pt x="653128" y="0"/>
                  </a:lnTo>
                  <a:lnTo>
                    <a:pt x="0" y="0"/>
                  </a:lnTo>
                  <a:lnTo>
                    <a:pt x="0" y="5904"/>
                  </a:lnTo>
                  <a:cubicBezTo>
                    <a:pt x="1762" y="137883"/>
                    <a:pt x="91995" y="259498"/>
                    <a:pt x="217827" y="3044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EDAD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60400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1028700" y="2784273"/>
            <a:ext cx="15383022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5400000">
            <a:off x="165292" y="6955354"/>
            <a:ext cx="3421973" cy="1695156"/>
            <a:chOff x="0" y="0"/>
            <a:chExt cx="653128" cy="3235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3128" cy="323543"/>
            </a:xfrm>
            <a:custGeom>
              <a:avLst/>
              <a:gdLst/>
              <a:ahLst/>
              <a:cxnLst/>
              <a:rect r="r" b="b" t="t" l="l"/>
              <a:pathLst>
                <a:path h="323543" w="653128">
                  <a:moveTo>
                    <a:pt x="217827" y="304474"/>
                  </a:moveTo>
                  <a:cubicBezTo>
                    <a:pt x="251311" y="315987"/>
                    <a:pt x="289378" y="323543"/>
                    <a:pt x="326740" y="323543"/>
                  </a:cubicBezTo>
                  <a:cubicBezTo>
                    <a:pt x="364103" y="323543"/>
                    <a:pt x="400055" y="317066"/>
                    <a:pt x="433186" y="305552"/>
                  </a:cubicBezTo>
                  <a:cubicBezTo>
                    <a:pt x="433892" y="305192"/>
                    <a:pt x="434596" y="305192"/>
                    <a:pt x="435301" y="304833"/>
                  </a:cubicBezTo>
                  <a:cubicBezTo>
                    <a:pt x="559723" y="258778"/>
                    <a:pt x="651366" y="137164"/>
                    <a:pt x="653128" y="5908"/>
                  </a:cubicBezTo>
                  <a:lnTo>
                    <a:pt x="653128" y="0"/>
                  </a:lnTo>
                  <a:lnTo>
                    <a:pt x="0" y="0"/>
                  </a:lnTo>
                  <a:lnTo>
                    <a:pt x="0" y="5904"/>
                  </a:lnTo>
                  <a:cubicBezTo>
                    <a:pt x="1762" y="137883"/>
                    <a:pt x="91995" y="259498"/>
                    <a:pt x="217827" y="3044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EDAD8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60400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rot="-11689">
            <a:off x="2720724" y="9413073"/>
            <a:ext cx="14495856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2720636" y="6091946"/>
            <a:ext cx="13691086" cy="3810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951561" y="2784273"/>
            <a:ext cx="0" cy="830763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6" id="16"/>
          <p:cNvSpPr/>
          <p:nvPr/>
        </p:nvSpPr>
        <p:spPr>
          <a:xfrm>
            <a:off x="4880503" y="2746173"/>
            <a:ext cx="0" cy="830763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7" id="17"/>
          <p:cNvSpPr/>
          <p:nvPr/>
        </p:nvSpPr>
        <p:spPr>
          <a:xfrm>
            <a:off x="8891712" y="2746173"/>
            <a:ext cx="0" cy="830763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8" id="18"/>
          <p:cNvSpPr/>
          <p:nvPr/>
        </p:nvSpPr>
        <p:spPr>
          <a:xfrm>
            <a:off x="12573403" y="2784273"/>
            <a:ext cx="0" cy="830763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9" id="19"/>
          <p:cNvSpPr/>
          <p:nvPr/>
        </p:nvSpPr>
        <p:spPr>
          <a:xfrm rot="5400000">
            <a:off x="4388921" y="6507327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0" id="20"/>
          <p:cNvSpPr/>
          <p:nvPr/>
        </p:nvSpPr>
        <p:spPr>
          <a:xfrm rot="5400000">
            <a:off x="9020517" y="6545427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1" id="21"/>
          <p:cNvSpPr/>
          <p:nvPr/>
        </p:nvSpPr>
        <p:spPr>
          <a:xfrm rot="5400000">
            <a:off x="13657120" y="6469227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22" id="22"/>
          <p:cNvGrpSpPr/>
          <p:nvPr/>
        </p:nvGrpSpPr>
        <p:grpSpPr>
          <a:xfrm rot="0">
            <a:off x="339981" y="3826061"/>
            <a:ext cx="3146962" cy="1481455"/>
            <a:chOff x="0" y="0"/>
            <a:chExt cx="4195949" cy="1975274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1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781473"/>
              <a:ext cx="4195949" cy="1193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Process start</a:t>
              </a:r>
            </a:p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748754" y="3780341"/>
            <a:ext cx="4339697" cy="2108201"/>
            <a:chOff x="0" y="0"/>
            <a:chExt cx="5786263" cy="2810934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28575"/>
              <a:ext cx="5786263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2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781473"/>
              <a:ext cx="5786263" cy="2029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Create directory IS_HOME_OLD and navigate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974151" y="3964695"/>
            <a:ext cx="3911322" cy="2108201"/>
            <a:chOff x="0" y="0"/>
            <a:chExt cx="5215096" cy="2810934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28575"/>
              <a:ext cx="5215096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3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781473"/>
              <a:ext cx="5215096" cy="2029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DOWNLOAD wso2is-currentVersion.zip-unzip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387611" y="3799391"/>
            <a:ext cx="4358232" cy="2311605"/>
            <a:chOff x="0" y="0"/>
            <a:chExt cx="5810977" cy="3082140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-28575"/>
              <a:ext cx="5810977" cy="594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53"/>
                </a:lnSpc>
              </a:pPr>
              <a:r>
                <a:rPr lang="en-US" sz="2810" spc="140">
                  <a:solidFill>
                    <a:srgbClr val="3EDAD8"/>
                  </a:solidFill>
                  <a:latin typeface="Aileron Regular"/>
                </a:rPr>
                <a:t>5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677047"/>
              <a:ext cx="5810977" cy="2405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8"/>
                </a:lnSpc>
              </a:pPr>
              <a:r>
                <a:rPr lang="en-US" sz="2459" spc="73">
                  <a:solidFill>
                    <a:srgbClr val="FFFFFF"/>
                  </a:solidFill>
                  <a:latin typeface="Aileron Regular Bold"/>
                </a:rPr>
                <a:t>Changes</a:t>
              </a:r>
            </a:p>
            <a:p>
              <a:pPr algn="ctr">
                <a:lnSpc>
                  <a:spcPts val="3688"/>
                </a:lnSpc>
              </a:pPr>
              <a:r>
                <a:rPr lang="en-US" sz="2459" spc="73">
                  <a:solidFill>
                    <a:srgbClr val="FFFFFF"/>
                  </a:solidFill>
                  <a:latin typeface="Aileron Regular Bold"/>
                </a:rPr>
                <a:t> in</a:t>
              </a:r>
            </a:p>
            <a:p>
              <a:pPr algn="ctr">
                <a:lnSpc>
                  <a:spcPts val="3688"/>
                </a:lnSpc>
              </a:pPr>
              <a:r>
                <a:rPr lang="en-US" sz="2459" spc="73">
                  <a:solidFill>
                    <a:srgbClr val="FFFFFF"/>
                  </a:solidFill>
                  <a:latin typeface="Aileron Regular Bold"/>
                </a:rPr>
                <a:t>deployment.toml </a:t>
              </a:r>
            </a:p>
            <a:p>
              <a:pPr algn="ctr">
                <a:lnSpc>
                  <a:spcPts val="3688"/>
                </a:lnSpc>
              </a:pPr>
              <a:r>
                <a:rPr lang="en-US" sz="2459" spc="73">
                  <a:solidFill>
                    <a:srgbClr val="FFFFFF"/>
                  </a:solidFill>
                  <a:latin typeface="Aileron Regular Bold"/>
                </a:rPr>
                <a:t>related to db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634454" y="7265609"/>
            <a:ext cx="4339697" cy="1584326"/>
            <a:chOff x="0" y="0"/>
            <a:chExt cx="5786263" cy="2112434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28575"/>
              <a:ext cx="5786263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6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781473"/>
              <a:ext cx="5786263" cy="1330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Create mysql database- make</a:t>
              </a: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 default db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245464" y="7265609"/>
            <a:ext cx="4380871" cy="1584326"/>
            <a:chOff x="0" y="0"/>
            <a:chExt cx="5841161" cy="2112434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28575"/>
              <a:ext cx="5841161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7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781473"/>
              <a:ext cx="5841161" cy="1330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Place</a:t>
              </a: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 Relevant MySQL JDBC driver in LIB 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495966" y="7398994"/>
            <a:ext cx="3146962" cy="1618616"/>
            <a:chOff x="0" y="0"/>
            <a:chExt cx="4195949" cy="2158154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8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771948"/>
              <a:ext cx="4195949" cy="13862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2899" spc="86">
                  <a:solidFill>
                    <a:srgbClr val="FFFFFF"/>
                  </a:solidFill>
                  <a:latin typeface="Aileron Regular Bold"/>
                </a:rPr>
                <a:t>start wso2is in a new terminal</a:t>
              </a:r>
            </a:p>
          </p:txBody>
        </p:sp>
      </p:grpSp>
      <p:sp>
        <p:nvSpPr>
          <p:cNvPr name="AutoShape 43" id="43"/>
          <p:cNvSpPr/>
          <p:nvPr/>
        </p:nvSpPr>
        <p:spPr>
          <a:xfrm>
            <a:off x="15604827" y="2784273"/>
            <a:ext cx="0" cy="830763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44" id="44"/>
          <p:cNvGrpSpPr/>
          <p:nvPr/>
        </p:nvGrpSpPr>
        <p:grpSpPr>
          <a:xfrm rot="0">
            <a:off x="10092184" y="4027682"/>
            <a:ext cx="4962438" cy="1584326"/>
            <a:chOff x="0" y="0"/>
            <a:chExt cx="6616584" cy="2112434"/>
          </a:xfrm>
        </p:grpSpPr>
        <p:sp>
          <p:nvSpPr>
            <p:cNvPr name="TextBox 45" id="45"/>
            <p:cNvSpPr txBox="true"/>
            <p:nvPr/>
          </p:nvSpPr>
          <p:spPr>
            <a:xfrm rot="0">
              <a:off x="0" y="-28575"/>
              <a:ext cx="6616584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4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0" y="781473"/>
              <a:ext cx="6616584" cy="1330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Update the </a:t>
              </a:r>
            </a:p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 pack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744139" y="31048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4769994" y="3609581"/>
            <a:ext cx="3421973" cy="1695156"/>
            <a:chOff x="0" y="0"/>
            <a:chExt cx="653128" cy="3235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3128" cy="323543"/>
            </a:xfrm>
            <a:custGeom>
              <a:avLst/>
              <a:gdLst/>
              <a:ahLst/>
              <a:cxnLst/>
              <a:rect r="r" b="b" t="t" l="l"/>
              <a:pathLst>
                <a:path h="323543" w="653128">
                  <a:moveTo>
                    <a:pt x="217827" y="304474"/>
                  </a:moveTo>
                  <a:cubicBezTo>
                    <a:pt x="251311" y="315987"/>
                    <a:pt x="289378" y="323543"/>
                    <a:pt x="326740" y="323543"/>
                  </a:cubicBezTo>
                  <a:cubicBezTo>
                    <a:pt x="364103" y="323543"/>
                    <a:pt x="400055" y="317066"/>
                    <a:pt x="433186" y="305552"/>
                  </a:cubicBezTo>
                  <a:cubicBezTo>
                    <a:pt x="433892" y="305192"/>
                    <a:pt x="434596" y="305192"/>
                    <a:pt x="435301" y="304833"/>
                  </a:cubicBezTo>
                  <a:cubicBezTo>
                    <a:pt x="559723" y="258778"/>
                    <a:pt x="651366" y="137164"/>
                    <a:pt x="653128" y="5908"/>
                  </a:cubicBezTo>
                  <a:lnTo>
                    <a:pt x="653128" y="0"/>
                  </a:lnTo>
                  <a:lnTo>
                    <a:pt x="0" y="0"/>
                  </a:lnTo>
                  <a:lnTo>
                    <a:pt x="0" y="5904"/>
                  </a:lnTo>
                  <a:cubicBezTo>
                    <a:pt x="1762" y="137883"/>
                    <a:pt x="91995" y="259498"/>
                    <a:pt x="217827" y="3044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EDAD8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660400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1028700" y="2746173"/>
            <a:ext cx="14614227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5400000">
            <a:off x="165292" y="6955354"/>
            <a:ext cx="3421973" cy="1695156"/>
            <a:chOff x="0" y="0"/>
            <a:chExt cx="653128" cy="3235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3128" cy="323543"/>
            </a:xfrm>
            <a:custGeom>
              <a:avLst/>
              <a:gdLst/>
              <a:ahLst/>
              <a:cxnLst/>
              <a:rect r="r" b="b" t="t" l="l"/>
              <a:pathLst>
                <a:path h="323543" w="653128">
                  <a:moveTo>
                    <a:pt x="217827" y="304474"/>
                  </a:moveTo>
                  <a:cubicBezTo>
                    <a:pt x="251311" y="315987"/>
                    <a:pt x="289378" y="323543"/>
                    <a:pt x="326740" y="323543"/>
                  </a:cubicBezTo>
                  <a:cubicBezTo>
                    <a:pt x="364103" y="323543"/>
                    <a:pt x="400055" y="317066"/>
                    <a:pt x="433186" y="305552"/>
                  </a:cubicBezTo>
                  <a:cubicBezTo>
                    <a:pt x="433892" y="305192"/>
                    <a:pt x="434596" y="305192"/>
                    <a:pt x="435301" y="304833"/>
                  </a:cubicBezTo>
                  <a:cubicBezTo>
                    <a:pt x="559723" y="258778"/>
                    <a:pt x="651366" y="137164"/>
                    <a:pt x="653128" y="5908"/>
                  </a:cubicBezTo>
                  <a:lnTo>
                    <a:pt x="653128" y="0"/>
                  </a:lnTo>
                  <a:lnTo>
                    <a:pt x="0" y="0"/>
                  </a:lnTo>
                  <a:lnTo>
                    <a:pt x="0" y="5904"/>
                  </a:lnTo>
                  <a:cubicBezTo>
                    <a:pt x="1762" y="137883"/>
                    <a:pt x="91995" y="259498"/>
                    <a:pt x="217827" y="3044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EDAD8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60400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-11689">
            <a:off x="2720724" y="9413073"/>
            <a:ext cx="14495856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2720636" y="6091946"/>
            <a:ext cx="12922291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5400000">
            <a:off x="1912299" y="3161554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4" id="14"/>
          <p:cNvSpPr/>
          <p:nvPr/>
        </p:nvSpPr>
        <p:spPr>
          <a:xfrm rot="5400000">
            <a:off x="6002871" y="3161554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5" id="15"/>
          <p:cNvSpPr/>
          <p:nvPr/>
        </p:nvSpPr>
        <p:spPr>
          <a:xfrm rot="5400000">
            <a:off x="9809418" y="3161554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6" id="16"/>
          <p:cNvSpPr/>
          <p:nvPr/>
        </p:nvSpPr>
        <p:spPr>
          <a:xfrm rot="5400000">
            <a:off x="13654065" y="3161554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7" id="17"/>
          <p:cNvSpPr/>
          <p:nvPr/>
        </p:nvSpPr>
        <p:spPr>
          <a:xfrm rot="5400000">
            <a:off x="5023389" y="6594352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8" id="18"/>
          <p:cNvSpPr/>
          <p:nvPr/>
        </p:nvSpPr>
        <p:spPr>
          <a:xfrm rot="5400000">
            <a:off x="9383673" y="6469227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9" id="19"/>
          <p:cNvSpPr/>
          <p:nvPr/>
        </p:nvSpPr>
        <p:spPr>
          <a:xfrm rot="5400000">
            <a:off x="14657460" y="6545427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20" id="20"/>
          <p:cNvGrpSpPr/>
          <p:nvPr/>
        </p:nvGrpSpPr>
        <p:grpSpPr>
          <a:xfrm rot="0">
            <a:off x="0" y="3799391"/>
            <a:ext cx="4731561" cy="2529205"/>
            <a:chOff x="0" y="0"/>
            <a:chExt cx="6308747" cy="337227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6308747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9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81473"/>
              <a:ext cx="6308747" cy="2590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Enter login credentials and divert to mgt console home page</a:t>
              </a:r>
            </a:p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286504" y="3615036"/>
            <a:ext cx="4339697" cy="2108201"/>
            <a:chOff x="0" y="0"/>
            <a:chExt cx="5786263" cy="2810934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5786263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10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81473"/>
              <a:ext cx="5786263" cy="2029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Run </a:t>
              </a:r>
            </a:p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data-population </a:t>
              </a:r>
            </a:p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shell script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69139" y="3922184"/>
            <a:ext cx="3911322" cy="1060451"/>
            <a:chOff x="0" y="0"/>
            <a:chExt cx="5215096" cy="1413934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28575"/>
              <a:ext cx="5215096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11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781473"/>
              <a:ext cx="5215096" cy="632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Shutdown server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553182" y="3799391"/>
            <a:ext cx="4962438" cy="2632076"/>
            <a:chOff x="0" y="0"/>
            <a:chExt cx="6616584" cy="3509434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28575"/>
              <a:ext cx="6616584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11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781473"/>
              <a:ext cx="6616584" cy="2727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Create directory IS_HOME_new and</a:t>
              </a: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 </a:t>
              </a:r>
            </a:p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navigate</a:t>
              </a:r>
            </a:p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3230822" y="7398994"/>
            <a:ext cx="4339697" cy="2108201"/>
            <a:chOff x="0" y="0"/>
            <a:chExt cx="5786263" cy="2810934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28575"/>
              <a:ext cx="5786263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12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781473"/>
              <a:ext cx="5786263" cy="2029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DOWNLOAD wso2is-migratingVersion-unzip</a:t>
              </a:r>
            </a:p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and update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570519" y="7342972"/>
            <a:ext cx="4380871" cy="1584326"/>
            <a:chOff x="0" y="0"/>
            <a:chExt cx="5841161" cy="2112434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-28575"/>
              <a:ext cx="5841161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13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781473"/>
              <a:ext cx="5841161" cy="1330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DOWNLOAD migration client.zip-unzip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989490" y="7054365"/>
            <a:ext cx="6166704" cy="2161541"/>
            <a:chOff x="0" y="0"/>
            <a:chExt cx="8222272" cy="2882054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0" y="-28575"/>
              <a:ext cx="8222272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14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771948"/>
              <a:ext cx="8222272" cy="2110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2899" spc="86">
                  <a:solidFill>
                    <a:srgbClr val="FFFFFF"/>
                  </a:solidFill>
                  <a:latin typeface="Aileron Regular Bold"/>
                </a:rPr>
                <a:t>Copy Jar files from</a:t>
              </a:r>
            </a:p>
            <a:p>
              <a:pPr algn="ctr">
                <a:lnSpc>
                  <a:spcPts val="4349"/>
                </a:lnSpc>
              </a:pPr>
              <a:r>
                <a:rPr lang="en-US" sz="2899" spc="86">
                  <a:solidFill>
                    <a:srgbClr val="FFFFFF"/>
                  </a:solidFill>
                  <a:latin typeface="Aileron Regular Bold"/>
                </a:rPr>
                <a:t> migration client to</a:t>
              </a:r>
              <a:r>
                <a:rPr lang="en-US" sz="2899" spc="86">
                  <a:solidFill>
                    <a:srgbClr val="FFFFFF"/>
                  </a:solidFill>
                  <a:latin typeface="Aileron Regular Bold"/>
                </a:rPr>
                <a:t> IS_HOME_NEW dropins folder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744139" y="31048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4769994" y="3609581"/>
            <a:ext cx="3421973" cy="1695156"/>
            <a:chOff x="0" y="0"/>
            <a:chExt cx="653128" cy="3235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3128" cy="323543"/>
            </a:xfrm>
            <a:custGeom>
              <a:avLst/>
              <a:gdLst/>
              <a:ahLst/>
              <a:cxnLst/>
              <a:rect r="r" b="b" t="t" l="l"/>
              <a:pathLst>
                <a:path h="323543" w="653128">
                  <a:moveTo>
                    <a:pt x="217827" y="304474"/>
                  </a:moveTo>
                  <a:cubicBezTo>
                    <a:pt x="251311" y="315987"/>
                    <a:pt x="289378" y="323543"/>
                    <a:pt x="326740" y="323543"/>
                  </a:cubicBezTo>
                  <a:cubicBezTo>
                    <a:pt x="364103" y="323543"/>
                    <a:pt x="400055" y="317066"/>
                    <a:pt x="433186" y="305552"/>
                  </a:cubicBezTo>
                  <a:cubicBezTo>
                    <a:pt x="433892" y="305192"/>
                    <a:pt x="434596" y="305192"/>
                    <a:pt x="435301" y="304833"/>
                  </a:cubicBezTo>
                  <a:cubicBezTo>
                    <a:pt x="559723" y="258778"/>
                    <a:pt x="651366" y="137164"/>
                    <a:pt x="653128" y="5908"/>
                  </a:cubicBezTo>
                  <a:lnTo>
                    <a:pt x="653128" y="0"/>
                  </a:lnTo>
                  <a:lnTo>
                    <a:pt x="0" y="0"/>
                  </a:lnTo>
                  <a:lnTo>
                    <a:pt x="0" y="5904"/>
                  </a:lnTo>
                  <a:cubicBezTo>
                    <a:pt x="1762" y="137883"/>
                    <a:pt x="91995" y="259498"/>
                    <a:pt x="217827" y="3044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EDAD8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660400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1028700" y="2746173"/>
            <a:ext cx="14614227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5400000">
            <a:off x="165292" y="6955354"/>
            <a:ext cx="3421973" cy="1695156"/>
            <a:chOff x="0" y="0"/>
            <a:chExt cx="653128" cy="3235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3128" cy="323543"/>
            </a:xfrm>
            <a:custGeom>
              <a:avLst/>
              <a:gdLst/>
              <a:ahLst/>
              <a:cxnLst/>
              <a:rect r="r" b="b" t="t" l="l"/>
              <a:pathLst>
                <a:path h="323543" w="653128">
                  <a:moveTo>
                    <a:pt x="217827" y="304474"/>
                  </a:moveTo>
                  <a:cubicBezTo>
                    <a:pt x="251311" y="315987"/>
                    <a:pt x="289378" y="323543"/>
                    <a:pt x="326740" y="323543"/>
                  </a:cubicBezTo>
                  <a:cubicBezTo>
                    <a:pt x="364103" y="323543"/>
                    <a:pt x="400055" y="317066"/>
                    <a:pt x="433186" y="305552"/>
                  </a:cubicBezTo>
                  <a:cubicBezTo>
                    <a:pt x="433892" y="305192"/>
                    <a:pt x="434596" y="305192"/>
                    <a:pt x="435301" y="304833"/>
                  </a:cubicBezTo>
                  <a:cubicBezTo>
                    <a:pt x="559723" y="258778"/>
                    <a:pt x="651366" y="137164"/>
                    <a:pt x="653128" y="5908"/>
                  </a:cubicBezTo>
                  <a:lnTo>
                    <a:pt x="653128" y="0"/>
                  </a:lnTo>
                  <a:lnTo>
                    <a:pt x="0" y="0"/>
                  </a:lnTo>
                  <a:lnTo>
                    <a:pt x="0" y="5904"/>
                  </a:lnTo>
                  <a:cubicBezTo>
                    <a:pt x="1762" y="137883"/>
                    <a:pt x="91995" y="259498"/>
                    <a:pt x="217827" y="3044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EDAD8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60400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-11689">
            <a:off x="2720724" y="9413073"/>
            <a:ext cx="14495856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2720636" y="6091946"/>
            <a:ext cx="12922291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5400000">
            <a:off x="1912299" y="3161554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4" id="14"/>
          <p:cNvSpPr/>
          <p:nvPr/>
        </p:nvSpPr>
        <p:spPr>
          <a:xfrm rot="5400000">
            <a:off x="5889541" y="3199654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5" id="15"/>
          <p:cNvSpPr/>
          <p:nvPr/>
        </p:nvSpPr>
        <p:spPr>
          <a:xfrm rot="5400000">
            <a:off x="9591370" y="3112043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6" id="16"/>
          <p:cNvSpPr/>
          <p:nvPr/>
        </p:nvSpPr>
        <p:spPr>
          <a:xfrm rot="5400000">
            <a:off x="12986989" y="3123454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7" id="17"/>
          <p:cNvSpPr/>
          <p:nvPr/>
        </p:nvSpPr>
        <p:spPr>
          <a:xfrm rot="5400000">
            <a:off x="3422134" y="6507327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8" id="18"/>
          <p:cNvSpPr/>
          <p:nvPr/>
        </p:nvSpPr>
        <p:spPr>
          <a:xfrm rot="5400000">
            <a:off x="6119824" y="6507327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9" id="19"/>
          <p:cNvSpPr/>
          <p:nvPr/>
        </p:nvSpPr>
        <p:spPr>
          <a:xfrm rot="5400000">
            <a:off x="11602632" y="6643278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20" id="20"/>
          <p:cNvGrpSpPr/>
          <p:nvPr/>
        </p:nvGrpSpPr>
        <p:grpSpPr>
          <a:xfrm rot="0">
            <a:off x="-1194448" y="3799391"/>
            <a:ext cx="7120456" cy="2108201"/>
            <a:chOff x="0" y="0"/>
            <a:chExt cx="9493941" cy="281093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9493941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15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81473"/>
              <a:ext cx="9493941" cy="2029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Copy Migration</a:t>
              </a:r>
            </a:p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resources to </a:t>
              </a:r>
            </a:p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IS_HOME_NEW root folder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096974" y="3875252"/>
            <a:ext cx="4339697" cy="2632076"/>
            <a:chOff x="0" y="0"/>
            <a:chExt cx="5786263" cy="3509434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5786263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16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81473"/>
              <a:ext cx="5786263" cy="2727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Do changes in</a:t>
              </a:r>
            </a:p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migration-</a:t>
              </a:r>
            </a:p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config.yaml</a:t>
              </a:r>
            </a:p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012991" y="3653136"/>
            <a:ext cx="3911322" cy="2487295"/>
            <a:chOff x="0" y="0"/>
            <a:chExt cx="5215096" cy="3316394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28575"/>
              <a:ext cx="5215096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17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781473"/>
              <a:ext cx="5215096" cy="25349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sz="2599" spc="77">
                  <a:solidFill>
                    <a:srgbClr val="FFFFFF"/>
                  </a:solidFill>
                  <a:latin typeface="Aileron Regular Bold"/>
                </a:rPr>
                <a:t>Copy userstores, tenants,jar files, .jks files from oldIS to newIS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883052" y="3525427"/>
            <a:ext cx="4962438" cy="2632076"/>
            <a:chOff x="0" y="0"/>
            <a:chExt cx="6616584" cy="3509434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28575"/>
              <a:ext cx="6616584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18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781473"/>
              <a:ext cx="6616584" cy="2727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Do changes </a:t>
              </a:r>
            </a:p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in </a:t>
              </a:r>
            </a:p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deployment.toml</a:t>
              </a:r>
            </a:p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  in migratingVersion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77926" y="7245349"/>
            <a:ext cx="5395379" cy="2108201"/>
            <a:chOff x="0" y="0"/>
            <a:chExt cx="7193839" cy="2810934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28575"/>
              <a:ext cx="719383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19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781473"/>
              <a:ext cx="7193839" cy="2029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Get a backup </a:t>
              </a:r>
            </a:p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of existing </a:t>
              </a:r>
            </a:p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database 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344770" y="7245349"/>
            <a:ext cx="4380871" cy="2108201"/>
            <a:chOff x="0" y="0"/>
            <a:chExt cx="5841161" cy="2810934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-28575"/>
              <a:ext cx="5841161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20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781473"/>
              <a:ext cx="5841161" cy="2029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Do changes </a:t>
              </a:r>
            </a:p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in</a:t>
              </a:r>
            </a:p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 wso2server.sh file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934662" y="7289632"/>
            <a:ext cx="6166704" cy="2161541"/>
            <a:chOff x="0" y="0"/>
            <a:chExt cx="8222272" cy="2882054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0" y="-28575"/>
              <a:ext cx="8222272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22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771948"/>
              <a:ext cx="8222272" cy="2110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2899" spc="86">
                  <a:solidFill>
                    <a:srgbClr val="FFFFFF"/>
                  </a:solidFill>
                  <a:latin typeface="Aileron Regular Bold"/>
                </a:rPr>
                <a:t>Restart </a:t>
              </a:r>
            </a:p>
            <a:p>
              <a:pPr algn="ctr">
                <a:lnSpc>
                  <a:spcPts val="4349"/>
                </a:lnSpc>
              </a:pPr>
              <a:r>
                <a:rPr lang="en-US" sz="2899" spc="86">
                  <a:solidFill>
                    <a:srgbClr val="FFFFFF"/>
                  </a:solidFill>
                  <a:latin typeface="Aileron Regular Bold"/>
                </a:rPr>
                <a:t>migrated </a:t>
              </a:r>
            </a:p>
            <a:p>
              <a:pPr algn="ctr">
                <a:lnSpc>
                  <a:spcPts val="4349"/>
                </a:lnSpc>
              </a:pPr>
              <a:r>
                <a:rPr lang="en-US" sz="2899" spc="86">
                  <a:solidFill>
                    <a:srgbClr val="FFFFFF"/>
                  </a:solidFill>
                  <a:latin typeface="Aileron Regular Bold"/>
                </a:rPr>
                <a:t>identity server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 rot="5400000">
            <a:off x="8972892" y="6643278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42" id="42"/>
          <p:cNvGrpSpPr/>
          <p:nvPr/>
        </p:nvGrpSpPr>
        <p:grpSpPr>
          <a:xfrm rot="0">
            <a:off x="6343022" y="7218679"/>
            <a:ext cx="6166704" cy="2161541"/>
            <a:chOff x="0" y="0"/>
            <a:chExt cx="8222272" cy="2882054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-28575"/>
              <a:ext cx="8222272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21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0" y="771948"/>
              <a:ext cx="8222272" cy="2110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2899" spc="86">
                  <a:solidFill>
                    <a:srgbClr val="FFFFFF"/>
                  </a:solidFill>
                  <a:latin typeface="Aileron Regular Bold"/>
                </a:rPr>
                <a:t>Run </a:t>
              </a:r>
            </a:p>
            <a:p>
              <a:pPr algn="ctr">
                <a:lnSpc>
                  <a:spcPts val="4349"/>
                </a:lnSpc>
              </a:pPr>
              <a:r>
                <a:rPr lang="en-US" sz="2899" spc="86">
                  <a:solidFill>
                    <a:srgbClr val="FFFFFF"/>
                  </a:solidFill>
                  <a:latin typeface="Aileron Regular Bold"/>
                </a:rPr>
                <a:t>migration</a:t>
              </a:r>
            </a:p>
            <a:p>
              <a:pPr algn="ctr">
                <a:lnSpc>
                  <a:spcPts val="4349"/>
                </a:lnSpc>
              </a:pPr>
              <a:r>
                <a:rPr lang="en-US" sz="2899" spc="86">
                  <a:solidFill>
                    <a:srgbClr val="FFFFFF"/>
                  </a:solidFill>
                  <a:latin typeface="Aileron Regular Bold"/>
                </a:rPr>
                <a:t> client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 rot="5400000">
            <a:off x="14411981" y="6469227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46" id="46"/>
          <p:cNvGrpSpPr/>
          <p:nvPr/>
        </p:nvGrpSpPr>
        <p:grpSpPr>
          <a:xfrm rot="0">
            <a:off x="12395426" y="6892320"/>
            <a:ext cx="4787674" cy="3081656"/>
            <a:chOff x="0" y="0"/>
            <a:chExt cx="6383565" cy="4108874"/>
          </a:xfrm>
        </p:grpSpPr>
        <p:sp>
          <p:nvSpPr>
            <p:cNvPr name="TextBox 47" id="47"/>
            <p:cNvSpPr txBox="true"/>
            <p:nvPr/>
          </p:nvSpPr>
          <p:spPr>
            <a:xfrm rot="0">
              <a:off x="0" y="-28575"/>
              <a:ext cx="6383565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23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0" y="781473"/>
              <a:ext cx="6383565" cy="3327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49"/>
                </a:lnSpc>
              </a:pPr>
              <a:r>
                <a:rPr lang="en-US" sz="2699" spc="80">
                  <a:solidFill>
                    <a:srgbClr val="FFFFFF"/>
                  </a:solidFill>
                  <a:latin typeface="Aileron Regular Bold"/>
                </a:rPr>
                <a:t>Database </a:t>
              </a:r>
            </a:p>
            <a:p>
              <a:pPr algn="ctr">
                <a:lnSpc>
                  <a:spcPts val="4049"/>
                </a:lnSpc>
              </a:pPr>
              <a:r>
                <a:rPr lang="en-US" sz="2699" spc="80">
                  <a:solidFill>
                    <a:srgbClr val="FFFFFF"/>
                  </a:solidFill>
                  <a:latin typeface="Aileron Regular Bold"/>
                </a:rPr>
                <a:t>validation</a:t>
              </a:r>
            </a:p>
            <a:p>
              <a:pPr algn="ctr">
                <a:lnSpc>
                  <a:spcPts val="4049"/>
                </a:lnSpc>
              </a:pPr>
              <a:r>
                <a:rPr lang="en-US" sz="2699" spc="80">
                  <a:solidFill>
                    <a:srgbClr val="FFFFFF"/>
                  </a:solidFill>
                  <a:latin typeface="Aileron Regular Bold"/>
                </a:rPr>
                <a:t> and generate</a:t>
              </a:r>
            </a:p>
            <a:p>
              <a:pPr algn="ctr">
                <a:lnSpc>
                  <a:spcPts val="4049"/>
                </a:lnSpc>
              </a:pPr>
              <a:r>
                <a:rPr lang="en-US" sz="2699" spc="80">
                  <a:solidFill>
                    <a:srgbClr val="FFFFFF"/>
                  </a:solidFill>
                  <a:latin typeface="Aileron Regular Bold"/>
                </a:rPr>
                <a:t> log report</a:t>
              </a:r>
            </a:p>
            <a:p>
              <a:pPr algn="ctr">
                <a:lnSpc>
                  <a:spcPts val="4199"/>
                </a:lnSpc>
              </a:pPr>
            </a:p>
          </p:txBody>
        </p:sp>
      </p:grpSp>
      <p:sp>
        <p:nvSpPr>
          <p:cNvPr name="AutoShape 49" id="49"/>
          <p:cNvSpPr/>
          <p:nvPr/>
        </p:nvSpPr>
        <p:spPr>
          <a:xfrm rot="5400000">
            <a:off x="16027499" y="6284873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50" id="50"/>
          <p:cNvGrpSpPr/>
          <p:nvPr/>
        </p:nvGrpSpPr>
        <p:grpSpPr>
          <a:xfrm rot="0">
            <a:off x="14267728" y="6922709"/>
            <a:ext cx="4571985" cy="1060451"/>
            <a:chOff x="0" y="0"/>
            <a:chExt cx="6095980" cy="1413934"/>
          </a:xfrm>
        </p:grpSpPr>
        <p:sp>
          <p:nvSpPr>
            <p:cNvPr name="TextBox 51" id="51"/>
            <p:cNvSpPr txBox="true"/>
            <p:nvPr/>
          </p:nvSpPr>
          <p:spPr>
            <a:xfrm rot="0">
              <a:off x="0" y="-28575"/>
              <a:ext cx="6095980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24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0" y="781473"/>
              <a:ext cx="6095980" cy="632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 Bold"/>
                </a:rPr>
                <a:t>End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686117" y="1678554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58917" y="7890226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3662" y="2567155"/>
            <a:ext cx="16249317" cy="367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League Spartan"/>
              </a:rPr>
              <a:t>WHY WE USED GITHUB ACTIONS</a:t>
            </a:r>
          </a:p>
          <a:p>
            <a:pPr algn="ctr">
              <a:lnSpc>
                <a:spcPts val="9800"/>
              </a:lnSpc>
            </a:pPr>
          </a:p>
          <a:p>
            <a:pPr algn="ctr">
              <a:lnSpc>
                <a:spcPts val="98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-3006113" y="4584127"/>
            <a:ext cx="16249317" cy="432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87459" indent="-593730" lvl="1">
              <a:lnSpc>
                <a:spcPts val="7700"/>
              </a:lnSpc>
              <a:buFont typeface="Arial"/>
              <a:buChar char="•"/>
            </a:pPr>
            <a:r>
              <a:rPr lang="en-US" sz="5500">
                <a:solidFill>
                  <a:srgbClr val="FF66C4"/>
                </a:solidFill>
                <a:latin typeface="League Spartan"/>
              </a:rPr>
              <a:t>AUTOMATION CAPABILITIES</a:t>
            </a:r>
          </a:p>
          <a:p>
            <a:pPr algn="ctr" marL="1187459" indent="-593730" lvl="1">
              <a:lnSpc>
                <a:spcPts val="7700"/>
              </a:lnSpc>
              <a:buFont typeface="Arial"/>
              <a:buChar char="•"/>
            </a:pPr>
          </a:p>
          <a:p>
            <a:pPr algn="ctr">
              <a:lnSpc>
                <a:spcPts val="9660"/>
              </a:lnSpc>
            </a:pPr>
          </a:p>
          <a:p>
            <a:pPr algn="ctr">
              <a:lnSpc>
                <a:spcPts val="966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-5295826" y="8597749"/>
            <a:ext cx="16249317" cy="5432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F66C4"/>
                </a:solidFill>
                <a:latin typeface="League Spartan"/>
              </a:rPr>
              <a:t>FLEXIBILITY</a:t>
            </a:r>
          </a:p>
          <a:p>
            <a:pPr algn="ctr">
              <a:lnSpc>
                <a:spcPts val="7700"/>
              </a:lnSpc>
            </a:pPr>
          </a:p>
          <a:p>
            <a:pPr algn="ctr">
              <a:lnSpc>
                <a:spcPts val="8400"/>
              </a:lnSpc>
            </a:pPr>
          </a:p>
          <a:p>
            <a:pPr algn="ctr">
              <a:lnSpc>
                <a:spcPts val="9800"/>
              </a:lnSpc>
            </a:pPr>
          </a:p>
          <a:p>
            <a:pPr algn="ctr">
              <a:lnSpc>
                <a:spcPts val="98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-3337953" y="6696136"/>
            <a:ext cx="16249317" cy="6403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F66C4"/>
                </a:solidFill>
                <a:latin typeface="League Spartan"/>
              </a:rPr>
              <a:t>COMMUNITY SUPPORT</a:t>
            </a:r>
          </a:p>
          <a:p>
            <a:pPr algn="ctr">
              <a:lnSpc>
                <a:spcPts val="7700"/>
              </a:lnSpc>
            </a:pPr>
          </a:p>
          <a:p>
            <a:pPr algn="ctr">
              <a:lnSpc>
                <a:spcPts val="7700"/>
              </a:lnSpc>
            </a:pPr>
          </a:p>
          <a:p>
            <a:pPr algn="ctr">
              <a:lnSpc>
                <a:spcPts val="8400"/>
              </a:lnSpc>
            </a:pPr>
          </a:p>
          <a:p>
            <a:pPr algn="ctr">
              <a:lnSpc>
                <a:spcPts val="9800"/>
              </a:lnSpc>
            </a:pPr>
          </a:p>
          <a:p>
            <a:pPr algn="ctr">
              <a:lnSpc>
                <a:spcPts val="98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757338" y="6391661"/>
            <a:ext cx="16249317" cy="432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F66C4"/>
                </a:solidFill>
                <a:latin typeface="League Spartan"/>
              </a:rPr>
              <a:t>COST-EFFECTIVE</a:t>
            </a:r>
          </a:p>
          <a:p>
            <a:pPr algn="ctr">
              <a:lnSpc>
                <a:spcPts val="7700"/>
              </a:lnSpc>
            </a:pPr>
          </a:p>
          <a:p>
            <a:pPr algn="ctr">
              <a:lnSpc>
                <a:spcPts val="9660"/>
              </a:lnSpc>
            </a:pPr>
          </a:p>
          <a:p>
            <a:pPr algn="ctr">
              <a:lnSpc>
                <a:spcPts val="9660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744139" y="31048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58021" y="925830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0611" y="3630959"/>
            <a:ext cx="16045010" cy="3010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6"/>
              </a:lnSpc>
            </a:pPr>
            <a:r>
              <a:rPr lang="en-US" sz="17597">
                <a:solidFill>
                  <a:srgbClr val="FFFFFF"/>
                </a:solidFill>
                <a:latin typeface="League Spartan"/>
              </a:rPr>
              <a:t>POC</a:t>
            </a:r>
          </a:p>
        </p:txBody>
      </p:sp>
      <p:sp>
        <p:nvSpPr>
          <p:cNvPr name="AutoShape 6" id="6"/>
          <p:cNvSpPr/>
          <p:nvPr/>
        </p:nvSpPr>
        <p:spPr>
          <a:xfrm>
            <a:off x="1058582" y="5693331"/>
            <a:ext cx="5574506" cy="76200"/>
          </a:xfrm>
          <a:prstGeom prst="line">
            <a:avLst/>
          </a:prstGeom>
          <a:ln cap="flat" w="76200">
            <a:solidFill>
              <a:srgbClr val="13538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3106219" y="1464945"/>
            <a:ext cx="1479232" cy="1479232"/>
            <a:chOff x="0" y="0"/>
            <a:chExt cx="1972310" cy="197231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972310" cy="1972310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386865" y="558813"/>
              <a:ext cx="1198581" cy="916914"/>
            </a:xfrm>
            <a:custGeom>
              <a:avLst/>
              <a:gdLst/>
              <a:ahLst/>
              <a:cxnLst/>
              <a:rect r="r" b="b" t="t" l="l"/>
              <a:pathLst>
                <a:path h="916914" w="1198581">
                  <a:moveTo>
                    <a:pt x="0" y="0"/>
                  </a:moveTo>
                  <a:lnTo>
                    <a:pt x="1198580" y="0"/>
                  </a:lnTo>
                  <a:lnTo>
                    <a:pt x="1198580" y="916914"/>
                  </a:lnTo>
                  <a:lnTo>
                    <a:pt x="0" y="916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744139" y="31048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58021" y="925830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4290" y="3361185"/>
            <a:ext cx="16045010" cy="210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18"/>
              </a:lnSpc>
            </a:pPr>
            <a:r>
              <a:rPr lang="en-US" sz="12298">
                <a:solidFill>
                  <a:srgbClr val="FFFFFF"/>
                </a:solidFill>
                <a:latin typeface="League Spartan"/>
              </a:rPr>
              <a:t>LIVE DEMO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567065" y="1941239"/>
            <a:ext cx="1479232" cy="1479232"/>
            <a:chOff x="0" y="0"/>
            <a:chExt cx="1972310" cy="197231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972310" cy="1972310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EDAD8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435398" y="466513"/>
              <a:ext cx="1101513" cy="1101513"/>
            </a:xfrm>
            <a:custGeom>
              <a:avLst/>
              <a:gdLst/>
              <a:ahLst/>
              <a:cxnLst/>
              <a:rect r="r" b="b" t="t" l="l"/>
              <a:pathLst>
                <a:path h="1101513" w="1101513">
                  <a:moveTo>
                    <a:pt x="0" y="0"/>
                  </a:moveTo>
                  <a:lnTo>
                    <a:pt x="1101514" y="0"/>
                  </a:lnTo>
                  <a:lnTo>
                    <a:pt x="1101514" y="1101514"/>
                  </a:lnTo>
                  <a:lnTo>
                    <a:pt x="0" y="1101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1" id="11"/>
          <p:cNvSpPr/>
          <p:nvPr/>
        </p:nvSpPr>
        <p:spPr>
          <a:xfrm>
            <a:off x="553074" y="6169821"/>
            <a:ext cx="5574125" cy="7620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686117" y="1678554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58917" y="7890226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26513" y="2380843"/>
            <a:ext cx="10434974" cy="5868493"/>
          </a:xfrm>
          <a:custGeom>
            <a:avLst/>
            <a:gdLst/>
            <a:ahLst/>
            <a:cxnLst/>
            <a:rect r="r" b="b" t="t" l="l"/>
            <a:pathLst>
              <a:path h="5868493" w="10434974">
                <a:moveTo>
                  <a:pt x="0" y="0"/>
                </a:moveTo>
                <a:lnTo>
                  <a:pt x="10434974" y="0"/>
                </a:lnTo>
                <a:lnTo>
                  <a:pt x="10434974" y="5868493"/>
                </a:lnTo>
                <a:lnTo>
                  <a:pt x="0" y="5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686117" y="1678554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58917" y="7890226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567155"/>
            <a:ext cx="16894280" cy="615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League Spartan"/>
              </a:rPr>
              <a:t>IMPORTANCE OF AUTOMATING PRODUCT MIGRATION TESTING</a:t>
            </a:r>
          </a:p>
          <a:p>
            <a:pPr algn="ctr">
              <a:lnSpc>
                <a:spcPts val="9800"/>
              </a:lnSpc>
            </a:pPr>
          </a:p>
          <a:p>
            <a:pPr algn="ctr">
              <a:lnSpc>
                <a:spcPts val="9800"/>
              </a:lnSpc>
            </a:pPr>
          </a:p>
          <a:p>
            <a:pPr algn="ctr">
              <a:lnSpc>
                <a:spcPts val="98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658917" y="5738230"/>
            <a:ext cx="5331789" cy="3357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FDE59"/>
                </a:solidFill>
                <a:latin typeface="League Spartan"/>
              </a:rPr>
              <a:t>SCALABILITY</a:t>
            </a:r>
          </a:p>
          <a:p>
            <a:pPr algn="ctr">
              <a:lnSpc>
                <a:spcPts val="9660"/>
              </a:lnSpc>
            </a:pPr>
          </a:p>
          <a:p>
            <a:pPr algn="ctr">
              <a:lnSpc>
                <a:spcPts val="966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-4831251" y="5611980"/>
            <a:ext cx="15811787" cy="6403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FDE59"/>
                </a:solidFill>
                <a:latin typeface="League Spartan"/>
              </a:rPr>
              <a:t>REPEATABILITY</a:t>
            </a:r>
          </a:p>
          <a:p>
            <a:pPr algn="ctr">
              <a:lnSpc>
                <a:spcPts val="7700"/>
              </a:lnSpc>
            </a:pPr>
          </a:p>
          <a:p>
            <a:pPr algn="ctr">
              <a:lnSpc>
                <a:spcPts val="7700"/>
              </a:lnSpc>
            </a:pPr>
          </a:p>
          <a:p>
            <a:pPr algn="ctr">
              <a:lnSpc>
                <a:spcPts val="8400"/>
              </a:lnSpc>
            </a:pPr>
          </a:p>
          <a:p>
            <a:pPr algn="ctr">
              <a:lnSpc>
                <a:spcPts val="9800"/>
              </a:lnSpc>
            </a:pPr>
          </a:p>
          <a:p>
            <a:pPr algn="ctr">
              <a:lnSpc>
                <a:spcPts val="98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92604" y="7364465"/>
            <a:ext cx="5564077" cy="6403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FDE59"/>
                </a:solidFill>
                <a:latin typeface="League Spartan"/>
              </a:rPr>
              <a:t>CONSISTENCY</a:t>
            </a:r>
          </a:p>
          <a:p>
            <a:pPr algn="ctr">
              <a:lnSpc>
                <a:spcPts val="7700"/>
              </a:lnSpc>
            </a:pPr>
          </a:p>
          <a:p>
            <a:pPr algn="ctr">
              <a:lnSpc>
                <a:spcPts val="7700"/>
              </a:lnSpc>
            </a:pPr>
          </a:p>
          <a:p>
            <a:pPr algn="ctr">
              <a:lnSpc>
                <a:spcPts val="8400"/>
              </a:lnSpc>
            </a:pPr>
          </a:p>
          <a:p>
            <a:pPr algn="ctr">
              <a:lnSpc>
                <a:spcPts val="9800"/>
              </a:lnSpc>
            </a:pPr>
          </a:p>
          <a:p>
            <a:pPr algn="ctr">
              <a:lnSpc>
                <a:spcPts val="98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915258" y="7086681"/>
            <a:ext cx="5962285" cy="530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FDE59"/>
                </a:solidFill>
                <a:latin typeface="League Spartan"/>
              </a:rPr>
              <a:t>EFFICIENCY</a:t>
            </a:r>
          </a:p>
          <a:p>
            <a:pPr algn="ctr">
              <a:lnSpc>
                <a:spcPts val="7700"/>
              </a:lnSpc>
            </a:pPr>
          </a:p>
          <a:p>
            <a:pPr algn="ctr">
              <a:lnSpc>
                <a:spcPts val="7700"/>
              </a:lnSpc>
            </a:pPr>
          </a:p>
          <a:p>
            <a:pPr algn="ctr">
              <a:lnSpc>
                <a:spcPts val="9660"/>
              </a:lnSpc>
            </a:pPr>
          </a:p>
          <a:p>
            <a:pPr algn="ctr">
              <a:lnSpc>
                <a:spcPts val="966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-4598963" y="8933030"/>
            <a:ext cx="16249317" cy="432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FDE59"/>
                </a:solidFill>
                <a:latin typeface="League Spartan"/>
              </a:rPr>
              <a:t>COST-EFFECTIVE</a:t>
            </a:r>
          </a:p>
          <a:p>
            <a:pPr algn="ctr">
              <a:lnSpc>
                <a:spcPts val="7700"/>
              </a:lnSpc>
            </a:pPr>
          </a:p>
          <a:p>
            <a:pPr algn="ctr">
              <a:lnSpc>
                <a:spcPts val="9660"/>
              </a:lnSpc>
            </a:pPr>
          </a:p>
          <a:p>
            <a:pPr algn="ctr">
              <a:lnSpc>
                <a:spcPts val="966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915258" y="9163050"/>
            <a:ext cx="11107825" cy="6957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7"/>
              </a:lnSpc>
            </a:pPr>
            <a:r>
              <a:rPr lang="en-US" sz="5190">
                <a:solidFill>
                  <a:srgbClr val="FFDE59"/>
                </a:solidFill>
                <a:latin typeface="League Spartan"/>
              </a:rPr>
              <a:t>EARLY DETECTION OF ERRORS</a:t>
            </a:r>
          </a:p>
          <a:p>
            <a:pPr algn="ctr">
              <a:lnSpc>
                <a:spcPts val="7267"/>
              </a:lnSpc>
            </a:pPr>
          </a:p>
          <a:p>
            <a:pPr algn="ctr">
              <a:lnSpc>
                <a:spcPts val="7267"/>
              </a:lnSpc>
            </a:pPr>
          </a:p>
          <a:p>
            <a:pPr algn="ctr">
              <a:lnSpc>
                <a:spcPts val="7267"/>
              </a:lnSpc>
            </a:pPr>
          </a:p>
          <a:p>
            <a:pPr algn="ctr">
              <a:lnSpc>
                <a:spcPts val="7927"/>
              </a:lnSpc>
            </a:pPr>
          </a:p>
          <a:p>
            <a:pPr algn="ctr">
              <a:lnSpc>
                <a:spcPts val="9249"/>
              </a:lnSpc>
            </a:pPr>
          </a:p>
          <a:p>
            <a:pPr algn="ctr">
              <a:lnSpc>
                <a:spcPts val="9249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744139" y="31048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58021" y="925830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4290" y="3361185"/>
            <a:ext cx="16045010" cy="428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18"/>
              </a:lnSpc>
            </a:pPr>
            <a:r>
              <a:rPr lang="en-US" sz="12298">
                <a:solidFill>
                  <a:srgbClr val="FFFFFF"/>
                </a:solidFill>
                <a:latin typeface="League Spartan"/>
              </a:rPr>
              <a:t>CONCLUSION</a:t>
            </a:r>
          </a:p>
          <a:p>
            <a:pPr algn="ctr">
              <a:lnSpc>
                <a:spcPts val="17218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53928">
            <a:off x="1185447" y="2455632"/>
            <a:ext cx="1479232" cy="1479232"/>
            <a:chOff x="0" y="0"/>
            <a:chExt cx="1972310" cy="197231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972310" cy="1972310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C92D5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584238" y="399415"/>
              <a:ext cx="803834" cy="1173480"/>
            </a:xfrm>
            <a:custGeom>
              <a:avLst/>
              <a:gdLst/>
              <a:ahLst/>
              <a:cxnLst/>
              <a:rect r="r" b="b" t="t" l="l"/>
              <a:pathLst>
                <a:path h="1173480" w="803834">
                  <a:moveTo>
                    <a:pt x="0" y="0"/>
                  </a:moveTo>
                  <a:lnTo>
                    <a:pt x="803834" y="0"/>
                  </a:lnTo>
                  <a:lnTo>
                    <a:pt x="803834" y="1173480"/>
                  </a:lnTo>
                  <a:lnTo>
                    <a:pt x="0" y="1173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1" id="11"/>
          <p:cNvSpPr/>
          <p:nvPr/>
        </p:nvSpPr>
        <p:spPr>
          <a:xfrm>
            <a:off x="55550" y="5754585"/>
            <a:ext cx="3715824" cy="76200"/>
          </a:xfrm>
          <a:prstGeom prst="line">
            <a:avLst/>
          </a:prstGeom>
          <a:ln cap="flat" w="76200">
            <a:solidFill>
              <a:srgbClr val="2C92D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744139" y="31048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58021" y="925830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7771" t="0" r="7771" b="0"/>
          <a:stretch>
            <a:fillRect/>
          </a:stretch>
        </p:blipFill>
        <p:spPr>
          <a:xfrm flipH="false" flipV="false" rot="0">
            <a:off x="1971483" y="2897822"/>
            <a:ext cx="7199157" cy="4794723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0094966" y="2755389"/>
            <a:ext cx="7164334" cy="4776223"/>
          </a:xfrm>
          <a:custGeom>
            <a:avLst/>
            <a:gdLst/>
            <a:ahLst/>
            <a:cxnLst/>
            <a:rect r="r" b="b" t="t" l="l"/>
            <a:pathLst>
              <a:path h="4776223" w="7164334">
                <a:moveTo>
                  <a:pt x="0" y="0"/>
                </a:moveTo>
                <a:lnTo>
                  <a:pt x="7164334" y="0"/>
                </a:lnTo>
                <a:lnTo>
                  <a:pt x="7164334" y="4776222"/>
                </a:lnTo>
                <a:lnTo>
                  <a:pt x="0" y="4776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8125511"/>
            <a:ext cx="9911178" cy="109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FFFFFF"/>
                </a:solidFill>
                <a:latin typeface="League Spartan"/>
              </a:rPr>
              <a:t>TETRIS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11205" y="8125511"/>
            <a:ext cx="9911178" cy="109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FFFFFF"/>
                </a:solidFill>
                <a:latin typeface="League Spartan"/>
              </a:rPr>
              <a:t>VIRTUAL BRICKS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88673" y="740728"/>
            <a:ext cx="16045010" cy="215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FFFFFF"/>
                </a:solidFill>
                <a:latin typeface="League Spartan"/>
              </a:rPr>
              <a:t>AUTOMATED PRODUCT MIGRATION TESTING PROCESS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744139" y="31048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58021" y="925830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1174" y="1329208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49" y="0"/>
                </a:lnTo>
                <a:lnTo>
                  <a:pt x="12698349" y="7139335"/>
                </a:lnTo>
                <a:lnTo>
                  <a:pt x="0" y="7139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4381612" y="8683326"/>
            <a:ext cx="16045010" cy="778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League Spartan"/>
              </a:rPr>
              <a:t>TESTER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93116" y="3383615"/>
            <a:ext cx="16045010" cy="2397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League Spartan"/>
              </a:rPr>
              <a:t>WSO2 </a:t>
            </a:r>
          </a:p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League Spartan"/>
              </a:rPr>
              <a:t>MIGRATION </a:t>
            </a:r>
          </a:p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League Spartan"/>
              </a:rPr>
              <a:t>CLIENT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744139" y="31048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58021" y="925830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70575" y="3588009"/>
            <a:ext cx="7763417" cy="5367492"/>
          </a:xfrm>
          <a:custGeom>
            <a:avLst/>
            <a:gdLst/>
            <a:ahLst/>
            <a:cxnLst/>
            <a:rect r="r" b="b" t="t" l="l"/>
            <a:pathLst>
              <a:path h="5367492" w="7763417">
                <a:moveTo>
                  <a:pt x="0" y="0"/>
                </a:moveTo>
                <a:lnTo>
                  <a:pt x="7763417" y="0"/>
                </a:lnTo>
                <a:lnTo>
                  <a:pt x="7763417" y="5367492"/>
                </a:lnTo>
                <a:lnTo>
                  <a:pt x="0" y="53674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9699" y="1594098"/>
            <a:ext cx="16045010" cy="380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>
                <a:solidFill>
                  <a:srgbClr val="FFFFFF"/>
                </a:solidFill>
                <a:latin typeface="League Spartan"/>
              </a:rPr>
              <a:t>UNTIL WE MEET AGAIN!</a:t>
            </a:r>
          </a:p>
          <a:p>
            <a:pPr algn="ctr">
              <a:lnSpc>
                <a:spcPts val="17218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686117" y="1678554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58917" y="7890226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9983" y="2972152"/>
            <a:ext cx="16249317" cy="491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League Spartan"/>
              </a:rPr>
              <a:t>NEED OF  MIGRATION FROM AN OLDER WSO2 IDENTITY SERVER VERSION TO A NEW VERSION.</a:t>
            </a:r>
          </a:p>
          <a:p>
            <a:pPr algn="ctr">
              <a:lnSpc>
                <a:spcPts val="980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052079" y="0"/>
            <a:ext cx="7000193" cy="1102685"/>
          </a:xfrm>
          <a:custGeom>
            <a:avLst/>
            <a:gdLst/>
            <a:ahLst/>
            <a:cxnLst/>
            <a:rect r="r" b="b" t="t" l="l"/>
            <a:pathLst>
              <a:path h="1102685" w="7000193">
                <a:moveTo>
                  <a:pt x="0" y="0"/>
                </a:moveTo>
                <a:lnTo>
                  <a:pt x="7000193" y="0"/>
                </a:lnTo>
                <a:lnTo>
                  <a:pt x="7000193" y="1102685"/>
                </a:lnTo>
                <a:lnTo>
                  <a:pt x="0" y="11026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686117" y="1678554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58917" y="7890226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98656" y="8158514"/>
            <a:ext cx="5564077" cy="3241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EDAD8"/>
                </a:solidFill>
                <a:latin typeface="League Spartan"/>
              </a:rPr>
              <a:t>SECURITY</a:t>
            </a:r>
          </a:p>
          <a:p>
            <a:pPr algn="ctr">
              <a:lnSpc>
                <a:spcPts val="9520"/>
              </a:lnSpc>
            </a:pPr>
          </a:p>
          <a:p>
            <a:pPr algn="ctr">
              <a:lnSpc>
                <a:spcPts val="9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265421" y="3926239"/>
            <a:ext cx="9114763" cy="440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EDAD8"/>
                </a:solidFill>
                <a:latin typeface="League Spartan"/>
              </a:rPr>
              <a:t>IMPROVED FUNCTIONALITY</a:t>
            </a:r>
          </a:p>
          <a:p>
            <a:pPr algn="ctr">
              <a:lnSpc>
                <a:spcPts val="7000"/>
              </a:lnSpc>
            </a:pPr>
          </a:p>
          <a:p>
            <a:pPr algn="ctr">
              <a:lnSpc>
                <a:spcPts val="7000"/>
              </a:lnSpc>
            </a:pPr>
          </a:p>
          <a:p>
            <a:pPr algn="ctr">
              <a:lnSpc>
                <a:spcPts val="70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776442" y="7980714"/>
            <a:ext cx="9579338" cy="543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EDAD8"/>
                </a:solidFill>
                <a:latin typeface="League Spartan"/>
              </a:rPr>
              <a:t>SUPPORT AND MAINTENANCE</a:t>
            </a:r>
          </a:p>
          <a:p>
            <a:pPr algn="ctr">
              <a:lnSpc>
                <a:spcPts val="9800"/>
              </a:lnSpc>
            </a:pPr>
          </a:p>
          <a:p>
            <a:pPr algn="ctr">
              <a:lnSpc>
                <a:spcPts val="9800"/>
              </a:lnSpc>
            </a:pPr>
          </a:p>
          <a:p>
            <a:pPr algn="ctr">
              <a:lnSpc>
                <a:spcPts val="98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561015" y="6086826"/>
            <a:ext cx="7555116" cy="351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3EDAD8"/>
                </a:solidFill>
                <a:latin typeface="League Spartan"/>
              </a:rPr>
              <a:t>COMPATIBILITY</a:t>
            </a:r>
          </a:p>
          <a:p>
            <a:pPr algn="ctr">
              <a:lnSpc>
                <a:spcPts val="6999"/>
              </a:lnSpc>
            </a:pPr>
          </a:p>
          <a:p>
            <a:pPr algn="ctr">
              <a:lnSpc>
                <a:spcPts val="6999"/>
              </a:lnSpc>
            </a:pPr>
          </a:p>
          <a:p>
            <a:pPr algn="ctr">
              <a:lnSpc>
                <a:spcPts val="69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176469" y="1371600"/>
            <a:ext cx="6692332" cy="351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3EDAD8"/>
                </a:solidFill>
                <a:latin typeface="League Spartan"/>
              </a:rPr>
              <a:t>PERFORMANCE</a:t>
            </a:r>
          </a:p>
          <a:p>
            <a:pPr algn="ctr">
              <a:lnSpc>
                <a:spcPts val="6999"/>
              </a:lnSpc>
            </a:pPr>
          </a:p>
          <a:p>
            <a:pPr algn="ctr">
              <a:lnSpc>
                <a:spcPts val="6999"/>
              </a:lnSpc>
            </a:pPr>
          </a:p>
          <a:p>
            <a:pPr algn="ctr">
              <a:lnSpc>
                <a:spcPts val="69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4121502"/>
            <a:ext cx="5564077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CE1E6"/>
                </a:solidFill>
                <a:latin typeface="League Spartan"/>
              </a:rPr>
              <a:t>COMPLIANCE</a:t>
            </a:r>
          </a:p>
          <a:p>
            <a:pPr algn="ctr">
              <a:lnSpc>
                <a:spcPts val="7000"/>
              </a:lnSpc>
            </a:pPr>
          </a:p>
          <a:p>
            <a:pPr algn="ctr">
              <a:lnSpc>
                <a:spcPts val="7000"/>
              </a:lnSpc>
            </a:pPr>
          </a:p>
          <a:p>
            <a:pPr algn="ctr">
              <a:lnSpc>
                <a:spcPts val="7000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686117" y="1678554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58917" y="7890226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5567" y="3232150"/>
            <a:ext cx="16249317" cy="367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League Spartan"/>
              </a:rPr>
              <a:t>WHAT IS SOFTWARE PRODUCT MIGRATION TESTING?</a:t>
            </a:r>
          </a:p>
          <a:p>
            <a:pPr algn="ctr">
              <a:lnSpc>
                <a:spcPts val="9800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744139" y="31048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58021" y="925830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81457" y="3769449"/>
            <a:ext cx="9325087" cy="5255233"/>
          </a:xfrm>
          <a:custGeom>
            <a:avLst/>
            <a:gdLst/>
            <a:ahLst/>
            <a:cxnLst/>
            <a:rect r="r" b="b" t="t" l="l"/>
            <a:pathLst>
              <a:path h="5255233" w="9325087">
                <a:moveTo>
                  <a:pt x="0" y="0"/>
                </a:moveTo>
                <a:lnTo>
                  <a:pt x="9325086" y="0"/>
                </a:lnTo>
                <a:lnTo>
                  <a:pt x="9325086" y="5255232"/>
                </a:lnTo>
                <a:lnTo>
                  <a:pt x="0" y="5255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7" t="0" r="-31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14290" y="904875"/>
            <a:ext cx="16045010" cy="215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FFFFFF"/>
                </a:solidFill>
                <a:latin typeface="League Spartan"/>
              </a:rPr>
              <a:t>MANUAL MIGRATION TESTING PROCESS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744139" y="31048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58021" y="925830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13394" y="904875"/>
            <a:ext cx="16045010" cy="215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FFFFFF"/>
                </a:solidFill>
                <a:latin typeface="League Spartan"/>
              </a:rPr>
              <a:t>MANUAL MIGRATION TESTING PROCESS</a:t>
            </a:r>
          </a:p>
        </p:txBody>
      </p:sp>
      <p:grpSp>
        <p:nvGrpSpPr>
          <p:cNvPr name="Group 6" id="6"/>
          <p:cNvGrpSpPr/>
          <p:nvPr/>
        </p:nvGrpSpPr>
        <p:grpSpPr>
          <a:xfrm rot="-5400000">
            <a:off x="14769994" y="3609581"/>
            <a:ext cx="3421973" cy="1695156"/>
            <a:chOff x="0" y="0"/>
            <a:chExt cx="653128" cy="3235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3128" cy="323543"/>
            </a:xfrm>
            <a:custGeom>
              <a:avLst/>
              <a:gdLst/>
              <a:ahLst/>
              <a:cxnLst/>
              <a:rect r="r" b="b" t="t" l="l"/>
              <a:pathLst>
                <a:path h="323543" w="653128">
                  <a:moveTo>
                    <a:pt x="217827" y="304474"/>
                  </a:moveTo>
                  <a:cubicBezTo>
                    <a:pt x="251311" y="315987"/>
                    <a:pt x="289378" y="323543"/>
                    <a:pt x="326740" y="323543"/>
                  </a:cubicBezTo>
                  <a:cubicBezTo>
                    <a:pt x="364103" y="323543"/>
                    <a:pt x="400055" y="317066"/>
                    <a:pt x="433186" y="305552"/>
                  </a:cubicBezTo>
                  <a:cubicBezTo>
                    <a:pt x="433892" y="305192"/>
                    <a:pt x="434596" y="305192"/>
                    <a:pt x="435301" y="304833"/>
                  </a:cubicBezTo>
                  <a:cubicBezTo>
                    <a:pt x="559723" y="258778"/>
                    <a:pt x="651366" y="137164"/>
                    <a:pt x="653128" y="5908"/>
                  </a:cubicBezTo>
                  <a:lnTo>
                    <a:pt x="653128" y="0"/>
                  </a:lnTo>
                  <a:lnTo>
                    <a:pt x="0" y="0"/>
                  </a:lnTo>
                  <a:lnTo>
                    <a:pt x="0" y="5904"/>
                  </a:lnTo>
                  <a:cubicBezTo>
                    <a:pt x="1762" y="137883"/>
                    <a:pt x="91995" y="259498"/>
                    <a:pt x="217827" y="3044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EDAD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60400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1028700" y="2746173"/>
            <a:ext cx="14614227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5400000">
            <a:off x="165292" y="6955354"/>
            <a:ext cx="3421973" cy="1695156"/>
            <a:chOff x="0" y="0"/>
            <a:chExt cx="653128" cy="3235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3128" cy="323543"/>
            </a:xfrm>
            <a:custGeom>
              <a:avLst/>
              <a:gdLst/>
              <a:ahLst/>
              <a:cxnLst/>
              <a:rect r="r" b="b" t="t" l="l"/>
              <a:pathLst>
                <a:path h="323543" w="653128">
                  <a:moveTo>
                    <a:pt x="217827" y="304474"/>
                  </a:moveTo>
                  <a:cubicBezTo>
                    <a:pt x="251311" y="315987"/>
                    <a:pt x="289378" y="323543"/>
                    <a:pt x="326740" y="323543"/>
                  </a:cubicBezTo>
                  <a:cubicBezTo>
                    <a:pt x="364103" y="323543"/>
                    <a:pt x="400055" y="317066"/>
                    <a:pt x="433186" y="305552"/>
                  </a:cubicBezTo>
                  <a:cubicBezTo>
                    <a:pt x="433892" y="305192"/>
                    <a:pt x="434596" y="305192"/>
                    <a:pt x="435301" y="304833"/>
                  </a:cubicBezTo>
                  <a:cubicBezTo>
                    <a:pt x="559723" y="258778"/>
                    <a:pt x="651366" y="137164"/>
                    <a:pt x="653128" y="5908"/>
                  </a:cubicBezTo>
                  <a:lnTo>
                    <a:pt x="653128" y="0"/>
                  </a:lnTo>
                  <a:lnTo>
                    <a:pt x="0" y="0"/>
                  </a:lnTo>
                  <a:lnTo>
                    <a:pt x="0" y="5904"/>
                  </a:lnTo>
                  <a:cubicBezTo>
                    <a:pt x="1762" y="137883"/>
                    <a:pt x="91995" y="259498"/>
                    <a:pt x="217827" y="3044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EDAD8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660400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rot="-11689">
            <a:off x="2720724" y="9413073"/>
            <a:ext cx="14495856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2720636" y="6091946"/>
            <a:ext cx="12922291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5400000">
            <a:off x="2224899" y="3161554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6" id="16"/>
          <p:cNvSpPr/>
          <p:nvPr/>
        </p:nvSpPr>
        <p:spPr>
          <a:xfrm rot="5400000">
            <a:off x="6002871" y="3161554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7" id="17"/>
          <p:cNvSpPr/>
          <p:nvPr/>
        </p:nvSpPr>
        <p:spPr>
          <a:xfrm rot="5400000">
            <a:off x="9809418" y="3161554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8" id="18"/>
          <p:cNvSpPr/>
          <p:nvPr/>
        </p:nvSpPr>
        <p:spPr>
          <a:xfrm rot="5400000">
            <a:off x="13654065" y="3161554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9" id="19"/>
          <p:cNvSpPr/>
          <p:nvPr/>
        </p:nvSpPr>
        <p:spPr>
          <a:xfrm rot="5400000">
            <a:off x="4388921" y="6507327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0" id="20"/>
          <p:cNvSpPr/>
          <p:nvPr/>
        </p:nvSpPr>
        <p:spPr>
          <a:xfrm rot="5400000">
            <a:off x="9020517" y="6545427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1" id="21"/>
          <p:cNvSpPr/>
          <p:nvPr/>
        </p:nvSpPr>
        <p:spPr>
          <a:xfrm rot="5400000">
            <a:off x="13657120" y="6469227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22" id="22"/>
          <p:cNvGrpSpPr/>
          <p:nvPr/>
        </p:nvGrpSpPr>
        <p:grpSpPr>
          <a:xfrm rot="0">
            <a:off x="1028700" y="3922184"/>
            <a:ext cx="3146962" cy="2529205"/>
            <a:chOff x="0" y="0"/>
            <a:chExt cx="4195949" cy="3372274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1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781473"/>
              <a:ext cx="4195949" cy="2590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"/>
                </a:rPr>
                <a:t>Pre-migration Planning</a:t>
              </a:r>
            </a:p>
            <a:p>
              <a:pPr algn="ctr">
                <a:lnSpc>
                  <a:spcPts val="4199"/>
                </a:lnSpc>
              </a:pPr>
            </a:p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210304" y="3826061"/>
            <a:ext cx="4339697" cy="1584326"/>
            <a:chOff x="0" y="0"/>
            <a:chExt cx="5786263" cy="2112434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28575"/>
              <a:ext cx="5786263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2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781473"/>
              <a:ext cx="5786263" cy="1330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"/>
                </a:rPr>
                <a:t>Install the </a:t>
              </a:r>
            </a:p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"/>
                </a:rPr>
                <a:t>new version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269139" y="3922184"/>
            <a:ext cx="3911322" cy="1584326"/>
            <a:chOff x="0" y="0"/>
            <a:chExt cx="5215096" cy="2112434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28575"/>
              <a:ext cx="5215096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3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781473"/>
              <a:ext cx="5215096" cy="1330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"/>
                </a:rPr>
                <a:t>Backup the configuration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553182" y="3799391"/>
            <a:ext cx="4962438" cy="1584326"/>
            <a:chOff x="0" y="0"/>
            <a:chExt cx="6616584" cy="2112434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-28575"/>
              <a:ext cx="6616584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4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781473"/>
              <a:ext cx="6616584" cy="1330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"/>
                </a:rPr>
                <a:t>Configure the new installation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634454" y="7265609"/>
            <a:ext cx="4339697" cy="1060451"/>
            <a:chOff x="0" y="0"/>
            <a:chExt cx="5786263" cy="1413934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28575"/>
              <a:ext cx="5786263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5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781473"/>
              <a:ext cx="5786263" cy="632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"/>
                </a:rPr>
                <a:t>Migrate the data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245464" y="7265609"/>
            <a:ext cx="4380871" cy="1584326"/>
            <a:chOff x="0" y="0"/>
            <a:chExt cx="5841161" cy="2112434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28575"/>
              <a:ext cx="5841161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6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781473"/>
              <a:ext cx="5841161" cy="1330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 spc="83">
                  <a:solidFill>
                    <a:srgbClr val="FFFFFF"/>
                  </a:solidFill>
                  <a:latin typeface="Aileron Regular"/>
                </a:rPr>
                <a:t>Test the new installation and data validation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495966" y="7398994"/>
            <a:ext cx="3146962" cy="1618616"/>
            <a:chOff x="0" y="0"/>
            <a:chExt cx="4195949" cy="2158154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 Regular"/>
                </a:rPr>
                <a:t>7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771948"/>
              <a:ext cx="4195949" cy="13862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2899" spc="86">
                  <a:solidFill>
                    <a:srgbClr val="FFFFFF"/>
                  </a:solidFill>
                  <a:latin typeface="Aileron Regular"/>
                </a:rPr>
                <a:t>Post-migration Monitoring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686117" y="1678554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58917" y="7890226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3662" y="2567155"/>
            <a:ext cx="16249317" cy="367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League Spartan"/>
              </a:rPr>
              <a:t>DOWNSIDES OF MANUAL MIGRATION TESTING</a:t>
            </a:r>
          </a:p>
          <a:p>
            <a:pPr algn="ctr">
              <a:lnSpc>
                <a:spcPts val="98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-5109501" y="6518327"/>
            <a:ext cx="16249317" cy="3357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87459" indent="-593730" lvl="1">
              <a:lnSpc>
                <a:spcPts val="7700"/>
              </a:lnSpc>
              <a:buFont typeface="Arial"/>
              <a:buChar char="•"/>
            </a:pPr>
            <a:r>
              <a:rPr lang="en-US" sz="5500">
                <a:solidFill>
                  <a:srgbClr val="C1FF72"/>
                </a:solidFill>
                <a:latin typeface="League Spartan"/>
              </a:rPr>
              <a:t>HUMAN ERROR</a:t>
            </a:r>
          </a:p>
          <a:p>
            <a:pPr algn="ctr">
              <a:lnSpc>
                <a:spcPts val="9660"/>
              </a:lnSpc>
            </a:pPr>
          </a:p>
          <a:p>
            <a:pPr algn="ctr">
              <a:lnSpc>
                <a:spcPts val="966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-542890" y="8503671"/>
            <a:ext cx="16249317" cy="446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C1FF72"/>
                </a:solidFill>
                <a:latin typeface="League Spartan"/>
              </a:rPr>
              <a:t>TIME-CONSUMING</a:t>
            </a:r>
          </a:p>
          <a:p>
            <a:pPr algn="ctr">
              <a:lnSpc>
                <a:spcPts val="8400"/>
              </a:lnSpc>
            </a:pPr>
          </a:p>
          <a:p>
            <a:pPr algn="ctr">
              <a:lnSpc>
                <a:spcPts val="9800"/>
              </a:lnSpc>
            </a:pPr>
          </a:p>
          <a:p>
            <a:pPr algn="ctr">
              <a:lnSpc>
                <a:spcPts val="98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285300" y="6518327"/>
            <a:ext cx="16249317" cy="5432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C1FF72"/>
                </a:solidFill>
                <a:latin typeface="League Spartan"/>
              </a:rPr>
              <a:t>LACK OF SCALABILITY</a:t>
            </a:r>
          </a:p>
          <a:p>
            <a:pPr algn="ctr">
              <a:lnSpc>
                <a:spcPts val="7700"/>
              </a:lnSpc>
            </a:pPr>
          </a:p>
          <a:p>
            <a:pPr algn="ctr">
              <a:lnSpc>
                <a:spcPts val="8400"/>
              </a:lnSpc>
            </a:pPr>
          </a:p>
          <a:p>
            <a:pPr algn="ctr">
              <a:lnSpc>
                <a:spcPts val="9800"/>
              </a:lnSpc>
            </a:pPr>
          </a:p>
          <a:p>
            <a:pPr algn="ctr">
              <a:lnSpc>
                <a:spcPts val="9800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657" r="0" b="65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744139" y="31048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58021" y="9258300"/>
            <a:ext cx="7315200" cy="718220"/>
          </a:xfrm>
          <a:custGeom>
            <a:avLst/>
            <a:gdLst/>
            <a:ahLst/>
            <a:cxnLst/>
            <a:rect r="r" b="b" t="t" l="l"/>
            <a:pathLst>
              <a:path h="718220" w="7315200">
                <a:moveTo>
                  <a:pt x="0" y="0"/>
                </a:moveTo>
                <a:lnTo>
                  <a:pt x="7315200" y="0"/>
                </a:lnTo>
                <a:lnTo>
                  <a:pt x="7315200" y="718220"/>
                </a:lnTo>
                <a:lnTo>
                  <a:pt x="0" y="71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7771" t="0" r="7771" b="0"/>
          <a:stretch>
            <a:fillRect/>
          </a:stretch>
        </p:blipFill>
        <p:spPr>
          <a:xfrm flipH="false" flipV="false" rot="0">
            <a:off x="1971483" y="2897822"/>
            <a:ext cx="7199157" cy="4794723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0074287" y="2897822"/>
            <a:ext cx="7185013" cy="4794723"/>
          </a:xfrm>
          <a:custGeom>
            <a:avLst/>
            <a:gdLst/>
            <a:ahLst/>
            <a:cxnLst/>
            <a:rect r="r" b="b" t="t" l="l"/>
            <a:pathLst>
              <a:path h="4794723" w="7185013">
                <a:moveTo>
                  <a:pt x="0" y="0"/>
                </a:moveTo>
                <a:lnTo>
                  <a:pt x="7185013" y="0"/>
                </a:lnTo>
                <a:lnTo>
                  <a:pt x="7185013" y="4794724"/>
                </a:lnTo>
                <a:lnTo>
                  <a:pt x="0" y="4794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8125511"/>
            <a:ext cx="9911178" cy="109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FFFFFF"/>
                </a:solidFill>
                <a:latin typeface="League Spartan"/>
              </a:rPr>
              <a:t>TETRIS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11205" y="8125511"/>
            <a:ext cx="9911178" cy="109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FFFFFF"/>
                </a:solidFill>
                <a:latin typeface="League Spartan"/>
              </a:rPr>
              <a:t>REAL BRICKS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79311" y="1283653"/>
            <a:ext cx="16045010" cy="106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FFFFFF"/>
                </a:solidFill>
                <a:latin typeface="League Spartan"/>
              </a:rPr>
              <a:t>CURRENT MANUAL TESTING PROCESS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DAFZcUpky5U</dc:identifier>
  <dcterms:modified xsi:type="dcterms:W3CDTF">2011-08-01T06:04:30Z</dcterms:modified>
  <cp:revision>1</cp:revision>
  <dc:title>Copy of POC-Automating Product Migration Testing</dc:title>
</cp:coreProperties>
</file>